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73" r:id="rId3"/>
    <p:sldId id="268" r:id="rId4"/>
    <p:sldId id="270" r:id="rId5"/>
    <p:sldId id="274" r:id="rId6"/>
    <p:sldId id="275" r:id="rId7"/>
    <p:sldId id="276" r:id="rId8"/>
    <p:sldId id="277" r:id="rId9"/>
    <p:sldId id="271" r:id="rId10"/>
    <p:sldId id="272" r:id="rId11"/>
    <p:sldId id="279" r:id="rId12"/>
    <p:sldId id="27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77"/>
  </p:normalViewPr>
  <p:slideViewPr>
    <p:cSldViewPr snapToGrid="0" snapToObjects="1">
      <p:cViewPr varScale="1">
        <p:scale>
          <a:sx n="92" d="100"/>
          <a:sy n="92" d="100"/>
        </p:scale>
        <p:origin x="7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4D9BC1-7461-D542-91FC-40A906C43BE3}" type="datetimeFigureOut">
              <a:rPr lang="en-US" smtClean="0"/>
              <a:t>6/3/18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B56240-294A-F240-B5D4-DA5C02AFE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22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4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88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196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94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2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64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09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861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23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9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217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93A9E-A891-3740-BFF3-641C99B3165E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66" y="1029166"/>
            <a:ext cx="3649134" cy="241729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52674"/>
            <a:ext cx="9144000" cy="1655762"/>
          </a:xfrm>
        </p:spPr>
        <p:txBody>
          <a:bodyPr/>
          <a:lstStyle/>
          <a:p>
            <a:r>
              <a:rPr lang="en-US" sz="3200" b="1" dirty="0"/>
              <a:t>House Prices: Advanced Regression Techniques</a:t>
            </a:r>
          </a:p>
          <a:p>
            <a:endParaRPr lang="en-US" dirty="0" smtClean="0"/>
          </a:p>
          <a:p>
            <a:r>
              <a:rPr lang="en-US" dirty="0" err="1" smtClean="0"/>
              <a:t>Guilherme</a:t>
            </a:r>
            <a:r>
              <a:rPr lang="en-US" dirty="0" smtClean="0"/>
              <a:t> Strachan, Ben Witte, Felipe Santos, Sanjay Pamnani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331" y="1029166"/>
            <a:ext cx="3564468" cy="241729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199" y="1029166"/>
            <a:ext cx="3826933" cy="241729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7663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417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Lasso Model 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224" y="1413160"/>
            <a:ext cx="6708238" cy="4156364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380995" y="1551704"/>
            <a:ext cx="4979229" cy="50569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dirty="0" smtClean="0"/>
              <a:t>Second </a:t>
            </a:r>
            <a:r>
              <a:rPr lang="en-US" sz="2700" dirty="0" smtClean="0"/>
              <a:t>best prediction </a:t>
            </a:r>
            <a:endParaRPr lang="en-US" sz="2700" dirty="0"/>
          </a:p>
          <a:p>
            <a:pPr lvl="1"/>
            <a:r>
              <a:rPr lang="en-US" sz="2300" dirty="0" smtClean="0"/>
              <a:t>R2 of 0.936</a:t>
            </a:r>
          </a:p>
          <a:p>
            <a:pPr lvl="1"/>
            <a:r>
              <a:rPr lang="en-US" sz="2300" dirty="0" smtClean="0"/>
              <a:t>Cross-validation RMSE of </a:t>
            </a:r>
            <a:r>
              <a:rPr lang="nb-NO" sz="2300" dirty="0" smtClean="0"/>
              <a:t>0.114</a:t>
            </a:r>
            <a:endParaRPr lang="en-US" sz="2300" dirty="0" smtClean="0"/>
          </a:p>
          <a:p>
            <a:r>
              <a:rPr lang="en-US" sz="2700" dirty="0" smtClean="0"/>
              <a:t>Feature selection</a:t>
            </a:r>
          </a:p>
          <a:p>
            <a:pPr lvl="1"/>
            <a:r>
              <a:rPr lang="en-US" sz="2300" dirty="0" smtClean="0"/>
              <a:t>Full data set outperformed engineered data set</a:t>
            </a:r>
          </a:p>
          <a:p>
            <a:pPr lvl="1"/>
            <a:r>
              <a:rPr lang="en-US" sz="2300" dirty="0" smtClean="0"/>
              <a:t>Model used 132 of 323 variables</a:t>
            </a:r>
          </a:p>
          <a:p>
            <a:endParaRPr lang="en-US" sz="2700" dirty="0" smtClean="0"/>
          </a:p>
        </p:txBody>
      </p:sp>
    </p:spTree>
    <p:extLst>
      <p:ext uri="{BB962C8B-B14F-4D97-AF65-F5344CB8AC3E}">
        <p14:creationId xmlns:p14="http://schemas.microsoft.com/office/powerpoint/2010/main" val="119558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417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Models We CUT!!</a:t>
            </a:r>
            <a:endParaRPr lang="en-US" b="1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80996" y="1330032"/>
            <a:ext cx="3193478" cy="50569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dirty="0" smtClean="0"/>
              <a:t>Random Forest</a:t>
            </a:r>
          </a:p>
          <a:p>
            <a:r>
              <a:rPr lang="en-US" sz="2700" dirty="0" err="1" smtClean="0"/>
              <a:t>XGBoost</a:t>
            </a:r>
            <a:endParaRPr lang="en-US" sz="2700" dirty="0" smtClean="0"/>
          </a:p>
          <a:p>
            <a:r>
              <a:rPr lang="en-US" sz="2700" dirty="0" err="1" smtClean="0"/>
              <a:t>ElasticNet</a:t>
            </a:r>
            <a:endParaRPr lang="en-US" sz="2700" dirty="0" smtClean="0"/>
          </a:p>
          <a:p>
            <a:r>
              <a:rPr lang="en-US" sz="2700" dirty="0" smtClean="0"/>
              <a:t>Ridge</a:t>
            </a:r>
          </a:p>
          <a:p>
            <a:r>
              <a:rPr lang="en-US" sz="2700" dirty="0" smtClean="0"/>
              <a:t>K-means</a:t>
            </a:r>
          </a:p>
          <a:p>
            <a:r>
              <a:rPr lang="en-US" sz="2700" dirty="0" smtClean="0"/>
              <a:t>MLR</a:t>
            </a:r>
          </a:p>
          <a:p>
            <a:r>
              <a:rPr lang="en-US" sz="2700" dirty="0" smtClean="0"/>
              <a:t>Forward/Backward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04" y="1330032"/>
            <a:ext cx="81026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9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04A40E-A883-1E47-9BA4-43D086E7E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85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5F2E228-F968-6949-BC2C-E10B74D2C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652" y="1631655"/>
            <a:ext cx="10515600" cy="4693928"/>
          </a:xfrm>
        </p:spPr>
        <p:txBody>
          <a:bodyPr>
            <a:normAutofit/>
          </a:bodyPr>
          <a:lstStyle/>
          <a:p>
            <a:r>
              <a:rPr lang="en-US" dirty="0"/>
              <a:t>The Problem with Manual Feature Engineering &amp; Selection</a:t>
            </a:r>
          </a:p>
          <a:p>
            <a:pPr lvl="1"/>
            <a:r>
              <a:rPr lang="en-US" dirty="0"/>
              <a:t>Could a Hybrid combination of manual and algorithmic be best fit? </a:t>
            </a:r>
          </a:p>
          <a:p>
            <a:r>
              <a:rPr lang="en-US" dirty="0"/>
              <a:t>Data Process Flow  </a:t>
            </a:r>
          </a:p>
          <a:p>
            <a:pPr lvl="1"/>
            <a:r>
              <a:rPr lang="en-US" dirty="0"/>
              <a:t>Iterative approach – manual engineering, algorithmically influenced, repeat</a:t>
            </a:r>
          </a:p>
          <a:p>
            <a:r>
              <a:rPr lang="en-US" dirty="0"/>
              <a:t>Feature importance</a:t>
            </a:r>
          </a:p>
          <a:p>
            <a:pPr lvl="1"/>
            <a:r>
              <a:rPr lang="en-US" dirty="0"/>
              <a:t>The Power of Lasso! (and Gal Gadot)</a:t>
            </a:r>
          </a:p>
          <a:p>
            <a:r>
              <a:rPr lang="en-US" dirty="0"/>
              <a:t>K means and Categorical variables</a:t>
            </a:r>
          </a:p>
          <a:p>
            <a:pPr lvl="1"/>
            <a:r>
              <a:rPr lang="en-US" dirty="0"/>
              <a:t>Nope – use K Modes</a:t>
            </a:r>
          </a:p>
          <a:p>
            <a:r>
              <a:rPr lang="en-US" sz="3600" dirty="0" smtClean="0"/>
              <a:t>“Next </a:t>
            </a:r>
            <a:r>
              <a:rPr lang="en-US" sz="3600" dirty="0"/>
              <a:t>time will be easier.”</a:t>
            </a:r>
          </a:p>
          <a:p>
            <a:pPr marL="0" indent="0">
              <a:buNone/>
            </a:pPr>
            <a:r>
              <a:rPr lang="en-US" sz="1400" dirty="0"/>
              <a:t>	</a:t>
            </a:r>
            <a:r>
              <a:rPr lang="en-US" sz="2000" i="1" dirty="0" smtClean="0"/>
              <a:t>“I’ll </a:t>
            </a:r>
            <a:r>
              <a:rPr lang="en-US" sz="2000" i="1" dirty="0"/>
              <a:t>be back”</a:t>
            </a:r>
          </a:p>
          <a:p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1AD4924-D830-CD48-88A9-13307A74A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803" y="3771533"/>
            <a:ext cx="5152150" cy="308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4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924" y="-92514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Our Results</a:t>
            </a:r>
            <a:endParaRPr lang="en-US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68925" y="1496290"/>
            <a:ext cx="5576458" cy="50569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Kaggle</a:t>
            </a:r>
            <a:r>
              <a:rPr lang="en-US" dirty="0" smtClean="0"/>
              <a:t> RMSE 0.1241</a:t>
            </a:r>
            <a:endParaRPr lang="en-US" dirty="0"/>
          </a:p>
          <a:p>
            <a:pPr lvl="1"/>
            <a:r>
              <a:rPr lang="en-US" sz="2800" dirty="0" smtClean="0"/>
              <a:t>Ranking 1,152 (as of 6/3/18)</a:t>
            </a:r>
          </a:p>
          <a:p>
            <a:endParaRPr lang="en-US" dirty="0" smtClean="0"/>
          </a:p>
          <a:p>
            <a:r>
              <a:rPr lang="en-US" dirty="0" smtClean="0"/>
              <a:t>Final model was ensemble of GMB and Lasso </a:t>
            </a:r>
          </a:p>
          <a:p>
            <a:pPr lvl="1"/>
            <a:r>
              <a:rPr lang="en-US" sz="2800" dirty="0" smtClean="0"/>
              <a:t>55% GBM</a:t>
            </a:r>
          </a:p>
          <a:p>
            <a:pPr lvl="1"/>
            <a:r>
              <a:rPr lang="en-US" sz="2800" dirty="0" smtClean="0"/>
              <a:t>45% Lasso</a:t>
            </a:r>
          </a:p>
          <a:p>
            <a:pPr lvl="1"/>
            <a:endParaRPr lang="en-US" sz="2800" dirty="0" smtClean="0"/>
          </a:p>
          <a:p>
            <a:r>
              <a:rPr lang="en-US" dirty="0" smtClean="0"/>
              <a:t>Learning </a:t>
            </a:r>
            <a:r>
              <a:rPr lang="mr-IN" dirty="0" smtClean="0"/>
              <a:t>–</a:t>
            </a:r>
            <a:r>
              <a:rPr lang="en-US" dirty="0" smtClean="0"/>
              <a:t> MASSIVE!!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400809" y="1251537"/>
            <a:ext cx="5283200" cy="5366320"/>
            <a:chOff x="6400809" y="1251537"/>
            <a:chExt cx="5283200" cy="53663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00809" y="1251537"/>
              <a:ext cx="5283200" cy="36068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8296" y="3576207"/>
              <a:ext cx="4577734" cy="304165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6099477" y="6053072"/>
            <a:ext cx="3560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smtClean="0">
                <a:solidFill>
                  <a:schemeClr val="bg1"/>
                </a:solidFill>
              </a:rPr>
              <a:t>Price 12.4% off  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34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188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Problem Statement and Challenges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959927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 smtClean="0"/>
              <a:t>Provided 79 </a:t>
            </a:r>
            <a:r>
              <a:rPr lang="en-US" dirty="0"/>
              <a:t>explanatory variables </a:t>
            </a:r>
            <a:r>
              <a:rPr lang="en-US" dirty="0" smtClean="0"/>
              <a:t>that describe many aspects of </a:t>
            </a:r>
            <a:r>
              <a:rPr lang="en-US" dirty="0"/>
              <a:t>residential </a:t>
            </a:r>
            <a:r>
              <a:rPr lang="en-US" dirty="0" smtClean="0"/>
              <a:t>sold homes </a:t>
            </a:r>
            <a:r>
              <a:rPr lang="en-US" dirty="0"/>
              <a:t>in Ames, </a:t>
            </a:r>
            <a:r>
              <a:rPr lang="en-US" dirty="0" smtClean="0"/>
              <a:t>Iowa between 2006 and 2010</a:t>
            </a:r>
          </a:p>
          <a:p>
            <a:pPr>
              <a:spcAft>
                <a:spcPts val="1200"/>
              </a:spcAft>
            </a:pPr>
            <a:r>
              <a:rPr lang="en-US" dirty="0" smtClean="0"/>
              <a:t>Tasked with predicting </a:t>
            </a:r>
            <a:r>
              <a:rPr lang="en-US" dirty="0"/>
              <a:t>the sales price for each </a:t>
            </a:r>
            <a:r>
              <a:rPr lang="en-US" dirty="0" smtClean="0"/>
              <a:t>house</a:t>
            </a:r>
          </a:p>
          <a:p>
            <a:pPr>
              <a:spcAft>
                <a:spcPts val="1200"/>
              </a:spcAft>
            </a:pPr>
            <a:r>
              <a:rPr lang="en-US" dirty="0" smtClean="0"/>
              <a:t>Classic regression problem however there are a large number of features/dimensions many of which are categorical variables</a:t>
            </a:r>
          </a:p>
          <a:p>
            <a:pPr>
              <a:spcAft>
                <a:spcPts val="1200"/>
              </a:spcAft>
            </a:pPr>
            <a:r>
              <a:rPr lang="en-US" dirty="0" smtClean="0"/>
              <a:t>Additionally the data has missing values, outliers, as well as several features that do not conform to a Gaussian distribution</a:t>
            </a:r>
          </a:p>
        </p:txBody>
      </p:sp>
    </p:spTree>
    <p:extLst>
      <p:ext uri="{BB962C8B-B14F-4D97-AF65-F5344CB8AC3E}">
        <p14:creationId xmlns:p14="http://schemas.microsoft.com/office/powerpoint/2010/main" val="172197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60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Our Approach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924" y="1191485"/>
            <a:ext cx="11132128" cy="50569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700" b="1" dirty="0" smtClean="0"/>
              <a:t>Technical Approach</a:t>
            </a:r>
          </a:p>
          <a:p>
            <a:r>
              <a:rPr lang="en-US" sz="2700" dirty="0" smtClean="0"/>
              <a:t>EDA on the dataset to understand </a:t>
            </a:r>
          </a:p>
          <a:p>
            <a:pPr lvl="1"/>
            <a:r>
              <a:rPr lang="en-US" sz="2700" dirty="0" err="1" smtClean="0"/>
              <a:t>Missingness</a:t>
            </a:r>
            <a:r>
              <a:rPr lang="en-US" sz="2700" dirty="0" smtClean="0"/>
              <a:t> </a:t>
            </a:r>
          </a:p>
          <a:p>
            <a:pPr lvl="1"/>
            <a:r>
              <a:rPr lang="en-US" sz="2700" dirty="0" smtClean="0"/>
              <a:t>Distribution of numeric and categorical features</a:t>
            </a:r>
          </a:p>
          <a:p>
            <a:pPr lvl="1"/>
            <a:r>
              <a:rPr lang="en-US" sz="2700" dirty="0" smtClean="0"/>
              <a:t>Frequency of features</a:t>
            </a:r>
          </a:p>
          <a:p>
            <a:pPr>
              <a:spcAft>
                <a:spcPts val="600"/>
              </a:spcAft>
            </a:pPr>
            <a:r>
              <a:rPr lang="en-US" sz="2700" dirty="0" smtClean="0"/>
              <a:t>Focused on preparing data for feature engineering and modeling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700" b="1" dirty="0" smtClean="0"/>
              <a:t>Market </a:t>
            </a:r>
            <a:r>
              <a:rPr lang="en-US" sz="2700" b="1" dirty="0" smtClean="0"/>
              <a:t>Approach</a:t>
            </a:r>
            <a:endParaRPr lang="en-US" sz="2700" dirty="0" smtClean="0"/>
          </a:p>
          <a:p>
            <a:pPr>
              <a:spcAft>
                <a:spcPts val="600"/>
              </a:spcAft>
            </a:pPr>
            <a:r>
              <a:rPr lang="en-US" sz="2700" dirty="0" smtClean="0"/>
              <a:t>Also considered the residential real estate </a:t>
            </a:r>
            <a:r>
              <a:rPr lang="en-US" sz="2700" dirty="0" smtClean="0"/>
              <a:t>market dynamics and the overall economical cycle for the period under consideration </a:t>
            </a:r>
          </a:p>
          <a:p>
            <a:pPr>
              <a:spcAft>
                <a:spcPts val="600"/>
              </a:spcAft>
            </a:pPr>
            <a:r>
              <a:rPr lang="en-US" sz="2700" dirty="0" smtClean="0"/>
              <a:t>Included Case-Shiller housing index as well as some specific feature engineering to account for seasonality and cyclicality</a:t>
            </a:r>
          </a:p>
        </p:txBody>
      </p:sp>
    </p:spTree>
    <p:extLst>
      <p:ext uri="{BB962C8B-B14F-4D97-AF65-F5344CB8AC3E}">
        <p14:creationId xmlns:p14="http://schemas.microsoft.com/office/powerpoint/2010/main" val="94367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CF7F97-6DEB-4D43-9A01-4D550B5AE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Missingness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1C640A9-E335-774F-AA56-C8BDEFF83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36" y="1825625"/>
            <a:ext cx="3851564" cy="4351338"/>
          </a:xfrm>
        </p:spPr>
        <p:txBody>
          <a:bodyPr>
            <a:normAutofit/>
          </a:bodyPr>
          <a:lstStyle/>
          <a:p>
            <a:r>
              <a:rPr lang="en-US" dirty="0"/>
              <a:t>Lot Frontage - Dependent on 2 features:</a:t>
            </a:r>
          </a:p>
          <a:p>
            <a:pPr lvl="1"/>
            <a:r>
              <a:rPr lang="en-US" dirty="0"/>
              <a:t>Lot Config (cul-de-sac, 2-3 sides fronted)</a:t>
            </a:r>
          </a:p>
          <a:p>
            <a:pPr lvl="1"/>
            <a:r>
              <a:rPr lang="en-US" dirty="0"/>
              <a:t>Lot Shape (regular, irregular)</a:t>
            </a:r>
          </a:p>
          <a:p>
            <a:r>
              <a:rPr lang="en-US" dirty="0"/>
              <a:t>Grouped by features, aggregated median for lot frontage</a:t>
            </a:r>
          </a:p>
          <a:p>
            <a:endParaRPr lang="en-US" dirty="0"/>
          </a:p>
        </p:txBody>
      </p:sp>
      <p:pic>
        <p:nvPicPr>
          <p:cNvPr id="1026" name="Picture 2" descr="https://lh6.googleusercontent.com/BRHdK_0a9qm5glt5s44Bd2mAg0XHAkoFN_RXBAHOyIL101rY1J3NLSBIhGbl-xzQANKwnG0WT4qcrp3-Iu6d6T1or9BeMgcC1MPvwapDqqv0Lg0bBsjSq_K7PTykMOLEUvoRenf1">
            <a:extLst>
              <a:ext uri="{FF2B5EF4-FFF2-40B4-BE49-F238E27FC236}">
                <a16:creationId xmlns:a16="http://schemas.microsoft.com/office/drawing/2014/main" xmlns="" id="{2D799354-2916-E349-8EF8-82C56692E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668463"/>
            <a:ext cx="7924800" cy="450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40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8B6E58-2A47-F54C-A559-C5B38EA17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013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374DBCA-560B-674C-B015-C055B6985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070" y="1673220"/>
            <a:ext cx="10515600" cy="4351338"/>
          </a:xfrm>
        </p:spPr>
        <p:txBody>
          <a:bodyPr/>
          <a:lstStyle/>
          <a:p>
            <a:r>
              <a:rPr lang="en-US" dirty="0"/>
              <a:t>Normalization, by the grace of </a:t>
            </a:r>
            <a:r>
              <a:rPr lang="en-US" dirty="0" err="1"/>
              <a:t>Gui</a:t>
            </a:r>
            <a:endParaRPr lang="en-US" dirty="0"/>
          </a:p>
          <a:p>
            <a:pPr lvl="1"/>
            <a:r>
              <a:rPr lang="en-US" dirty="0"/>
              <a:t>Looped normalized testing for all continuous numeric variables</a:t>
            </a:r>
          </a:p>
          <a:p>
            <a:pPr lvl="1"/>
            <a:r>
              <a:rPr lang="en-US" dirty="0"/>
              <a:t>If non-normal, log of variable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86E5672-1B60-8B48-A013-D26FA0DAC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21974"/>
            <a:ext cx="5847900" cy="13871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DF1C060-EAF3-CE44-BFC3-54F887F75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101444" y="2921006"/>
            <a:ext cx="2730087" cy="364011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1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237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8B6E58-2A47-F54C-A559-C5B38EA17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45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Feature </a:t>
            </a:r>
            <a:r>
              <a:rPr lang="en-US" b="1" dirty="0" smtClean="0"/>
              <a:t>Engineering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374DBCA-560B-674C-B015-C055B6985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9367"/>
            <a:ext cx="10515600" cy="4351338"/>
          </a:xfrm>
        </p:spPr>
        <p:txBody>
          <a:bodyPr/>
          <a:lstStyle/>
          <a:p>
            <a:r>
              <a:rPr lang="en-US" dirty="0"/>
              <a:t>Heat Map </a:t>
            </a:r>
            <a:r>
              <a:rPr lang="en-US" dirty="0" err="1"/>
              <a:t>Dummifying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42BAA05-9527-D847-8826-6F0786E06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00" y="2303812"/>
            <a:ext cx="8356600" cy="455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47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409759-854C-0349-BF1D-D466943DC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882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C85AC57-AF59-1E49-9646-1B62B484A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7077"/>
            <a:ext cx="10515600" cy="4351338"/>
          </a:xfrm>
        </p:spPr>
        <p:txBody>
          <a:bodyPr/>
          <a:lstStyle/>
          <a:p>
            <a:r>
              <a:rPr lang="en-US" dirty="0" smtClean="0"/>
              <a:t>MLR </a:t>
            </a:r>
            <a:r>
              <a:rPr lang="en-US" dirty="0"/>
              <a:t>model with full data set w/o missing values, two observations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3B9C167-520E-3E40-BA64-8B1AA3A4E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475" y="2217630"/>
            <a:ext cx="7385050" cy="464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6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924" y="18326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Gradient Boosting Model</a:t>
            </a:r>
            <a:endParaRPr lang="en-US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68925" y="1413160"/>
            <a:ext cx="5576458" cy="50569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dirty="0" smtClean="0"/>
              <a:t>Best </a:t>
            </a:r>
            <a:r>
              <a:rPr lang="en-US" sz="2700" dirty="0" smtClean="0"/>
              <a:t>prediction </a:t>
            </a:r>
            <a:endParaRPr lang="en-US" sz="2700" dirty="0"/>
          </a:p>
          <a:p>
            <a:pPr lvl="1"/>
            <a:r>
              <a:rPr lang="en-US" sz="2300" dirty="0" smtClean="0"/>
              <a:t>R2 of 0.92</a:t>
            </a:r>
          </a:p>
          <a:p>
            <a:pPr lvl="1"/>
            <a:r>
              <a:rPr lang="en-US" sz="2300" dirty="0" smtClean="0"/>
              <a:t>Cross-validation RMSE of 0.11</a:t>
            </a:r>
          </a:p>
          <a:p>
            <a:r>
              <a:rPr lang="en-US" sz="2700" dirty="0" smtClean="0"/>
              <a:t>Feature selection</a:t>
            </a:r>
          </a:p>
          <a:p>
            <a:pPr lvl="1"/>
            <a:r>
              <a:rPr lang="en-US" sz="2300" dirty="0" smtClean="0"/>
              <a:t>Full data set outperformed engineered data set</a:t>
            </a:r>
          </a:p>
          <a:p>
            <a:pPr lvl="1"/>
            <a:r>
              <a:rPr lang="en-US" sz="2300" dirty="0" smtClean="0"/>
              <a:t>Model used 36 of 323 variables</a:t>
            </a:r>
          </a:p>
          <a:p>
            <a:pPr lvl="1"/>
            <a:r>
              <a:rPr lang="en-US" sz="2300" dirty="0" smtClean="0"/>
              <a:t>Included Q4 seasonality penalty</a:t>
            </a:r>
          </a:p>
          <a:p>
            <a:pPr lvl="1"/>
            <a:r>
              <a:rPr lang="en-US" sz="2300" dirty="0" smtClean="0"/>
              <a:t>Included Case-Shiller housing index</a:t>
            </a:r>
            <a:endParaRPr lang="en-US" sz="2300" dirty="0"/>
          </a:p>
          <a:p>
            <a:r>
              <a:rPr lang="en-US" sz="2700" dirty="0" smtClean="0"/>
              <a:t>Fairly normal Q/Q plot</a:t>
            </a:r>
          </a:p>
          <a:p>
            <a:endParaRPr lang="en-US" sz="2700" dirty="0" smtClean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9994" y="1759527"/>
            <a:ext cx="5193368" cy="454429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27541" y="5765955"/>
            <a:ext cx="68659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gbm</a:t>
            </a:r>
            <a:r>
              <a:rPr lang="en-US" dirty="0" smtClean="0"/>
              <a:t> = </a:t>
            </a:r>
            <a:r>
              <a:rPr lang="en-US" dirty="0" err="1" smtClean="0"/>
              <a:t>GradientBoostingRegressor</a:t>
            </a:r>
            <a:r>
              <a:rPr lang="en-US" dirty="0" smtClean="0"/>
              <a:t>(</a:t>
            </a:r>
            <a:r>
              <a:rPr lang="en-US" dirty="0" err="1" smtClean="0"/>
              <a:t>max_depth</a:t>
            </a:r>
            <a:r>
              <a:rPr lang="en-US" dirty="0" smtClean="0"/>
              <a:t>=2, </a:t>
            </a:r>
            <a:r>
              <a:rPr lang="en-US" dirty="0" err="1" smtClean="0"/>
              <a:t>n_estimators</a:t>
            </a:r>
            <a:r>
              <a:rPr lang="en-US" dirty="0" smtClean="0"/>
              <a:t>=500, 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learning_rate</a:t>
            </a:r>
            <a:r>
              <a:rPr lang="en-US" dirty="0" smtClean="0"/>
              <a:t>=0.07, </a:t>
            </a:r>
            <a:r>
              <a:rPr lang="en-US" dirty="0" err="1" smtClean="0"/>
              <a:t>min_samples_split</a:t>
            </a:r>
            <a:r>
              <a:rPr lang="en-US" dirty="0" smtClean="0"/>
              <a:t> = 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30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412</Words>
  <Application>Microsoft Macintosh PowerPoint</Application>
  <PresentationFormat>Widescreen</PresentationFormat>
  <Paragraphs>79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Calibri Light</vt:lpstr>
      <vt:lpstr>Mangal</vt:lpstr>
      <vt:lpstr>Arial</vt:lpstr>
      <vt:lpstr>Office Theme</vt:lpstr>
      <vt:lpstr>PowerPoint Presentation</vt:lpstr>
      <vt:lpstr>Our Results</vt:lpstr>
      <vt:lpstr>Problem Statement and Challenges</vt:lpstr>
      <vt:lpstr>Our Approach</vt:lpstr>
      <vt:lpstr>Missingness</vt:lpstr>
      <vt:lpstr>Feature Engineering</vt:lpstr>
      <vt:lpstr>Feature Engineering</vt:lpstr>
      <vt:lpstr>Outliers</vt:lpstr>
      <vt:lpstr>Gradient Boosting Model</vt:lpstr>
      <vt:lpstr>Lasso Model </vt:lpstr>
      <vt:lpstr>Models We CUT!!</vt:lpstr>
      <vt:lpstr>Lessons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Sanjay Pamnani</dc:creator>
  <cp:lastModifiedBy>Sanjay Pamnani</cp:lastModifiedBy>
  <cp:revision>44</cp:revision>
  <dcterms:created xsi:type="dcterms:W3CDTF">2018-06-03T22:49:32Z</dcterms:created>
  <dcterms:modified xsi:type="dcterms:W3CDTF">2018-06-04T03:21:33Z</dcterms:modified>
</cp:coreProperties>
</file>